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2" r:id="rId2"/>
    <p:sldId id="275" r:id="rId3"/>
    <p:sldId id="256" r:id="rId4"/>
    <p:sldId id="274" r:id="rId5"/>
    <p:sldId id="259" r:id="rId6"/>
    <p:sldId id="257" r:id="rId7"/>
    <p:sldId id="277" r:id="rId8"/>
    <p:sldId id="276" r:id="rId9"/>
    <p:sldId id="265" r:id="rId10"/>
    <p:sldId id="260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CC00"/>
    <a:srgbClr val="FFFFBD"/>
    <a:srgbClr val="FFFFAB"/>
    <a:srgbClr val="FFDB43"/>
    <a:srgbClr val="FFD319"/>
    <a:srgbClr val="92B54B"/>
    <a:srgbClr val="FF15C2"/>
    <a:srgbClr val="FF43CE"/>
    <a:srgbClr val="E600AA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3" autoAdjust="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E1D06-4C35-4983-94F6-707111C89A0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17841-8E2F-4E9C-BB72-6751C46D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652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17841-8E2F-4E9C-BB72-6751C46D789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17841-8E2F-4E9C-BB72-6751C46D789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17841-8E2F-4E9C-BB72-6751C46D78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7F0F148-5A92-44FA-84A0-5BB748419D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3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BB10F-C58C-4E8C-95F3-AAEAF5AF6BAB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EDE2-F71E-49E2-B9FC-BDF377D4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климатообразующие факторы играют ведущую роль в формировании климата нашей страны?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виды воздушных масс господствуют над территорией России?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значит "трансформация воздушных масс"?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ветры господствуют в умеренных широтах России?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Какой океан и почему оказывает большее влияние на климат России?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Почему происходит изменение свойств умеренных воздушных масс над территорией России?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Где над территорией России в зимний период устанавливается антициклональная погода?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716016" y="260648"/>
            <a:ext cx="4427984" cy="576064"/>
          </a:xfrm>
        </p:spPr>
        <p:txBody>
          <a:bodyPr>
            <a:normAutofit fontScale="90000"/>
          </a:bodyPr>
          <a:lstStyle/>
          <a:p>
            <a:pPr>
              <a:lnSpc>
                <a:spcPts val="2800"/>
              </a:lnSpc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Коэффициент увлажнения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104" name="Picture 8" descr="D:\Климат\К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060848"/>
            <a:ext cx="1008112" cy="86409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516216" y="2204864"/>
            <a:ext cx="2160240" cy="653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2000" dirty="0" smtClean="0"/>
              <a:t>Осадки</a:t>
            </a:r>
          </a:p>
          <a:p>
            <a:pPr>
              <a:lnSpc>
                <a:spcPts val="1400"/>
              </a:lnSpc>
            </a:pPr>
            <a:endParaRPr lang="ru-RU" sz="2000" dirty="0" smtClean="0"/>
          </a:p>
          <a:p>
            <a:pPr>
              <a:lnSpc>
                <a:spcPts val="1400"/>
              </a:lnSpc>
            </a:pPr>
            <a:r>
              <a:rPr lang="ru-RU" sz="2000" dirty="0" smtClean="0"/>
              <a:t>Испаряемость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39544" y="980728"/>
            <a:ext cx="3924944" cy="111825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Коэффициент увлажнения </a:t>
            </a:r>
            <a:r>
              <a:rPr lang="ru-RU" sz="2000" dirty="0" smtClean="0"/>
              <a:t>- отношение годового количества осадков к годовой величине испаряемости.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3068960"/>
            <a:ext cx="4283968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Если: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2400"/>
              </a:lnSpc>
              <a:buFont typeface="Wingdings" pitchFamily="2" charset="2"/>
              <a:buChar char="Ø"/>
            </a:pPr>
            <a:r>
              <a:rPr lang="ru-RU" sz="2000" b="1" dirty="0" smtClean="0"/>
              <a:t> </a:t>
            </a:r>
            <a:r>
              <a:rPr lang="ru-RU" sz="2000" dirty="0" smtClean="0"/>
              <a:t>К</a:t>
            </a:r>
            <a:r>
              <a:rPr lang="en-US" sz="2000" dirty="0" smtClean="0"/>
              <a:t>&gt; 1</a:t>
            </a:r>
            <a:r>
              <a:rPr lang="ru-RU" sz="2000" dirty="0" smtClean="0"/>
              <a:t> увлажнение избыточное </a:t>
            </a:r>
            <a:endParaRPr lang="en-US" sz="2000" dirty="0" smtClean="0"/>
          </a:p>
          <a:p>
            <a:pPr>
              <a:lnSpc>
                <a:spcPts val="24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ru-RU" sz="2000" dirty="0" smtClean="0"/>
              <a:t>К=1 увлажнение достаточное</a:t>
            </a:r>
          </a:p>
          <a:p>
            <a:pPr>
              <a:lnSpc>
                <a:spcPts val="24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ru-RU" sz="2000" dirty="0" smtClean="0"/>
              <a:t>К </a:t>
            </a:r>
            <a:r>
              <a:rPr lang="en-US" sz="2000" dirty="0" smtClean="0"/>
              <a:t>&lt; 1 </a:t>
            </a:r>
            <a:r>
              <a:rPr lang="ru-RU" sz="2000" dirty="0" smtClean="0"/>
              <a:t>увлажнение недостаточное 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5508104" y="4581128"/>
            <a:ext cx="2448272" cy="936103"/>
            <a:chOff x="4860032" y="4797152"/>
            <a:chExt cx="2448272" cy="936103"/>
          </a:xfrm>
        </p:grpSpPr>
        <p:pic>
          <p:nvPicPr>
            <p:cNvPr id="30" name="Picture 8" descr="D:\Климат\К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2857"/>
            <a:stretch>
              <a:fillRect/>
            </a:stretch>
          </p:blipFill>
          <p:spPr bwMode="auto">
            <a:xfrm>
              <a:off x="4860032" y="4797152"/>
              <a:ext cx="576064" cy="936103"/>
            </a:xfrm>
            <a:prstGeom prst="rect">
              <a:avLst/>
            </a:prstGeom>
            <a:noFill/>
          </p:spPr>
        </p:pic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5508104" y="5301208"/>
              <a:ext cx="1152128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Прямоугольник 35"/>
            <p:cNvSpPr/>
            <p:nvPr/>
          </p:nvSpPr>
          <p:spPr>
            <a:xfrm>
              <a:off x="5670134" y="4941168"/>
              <a:ext cx="5741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000" dirty="0" smtClean="0"/>
                <a:t>300</a:t>
              </a:r>
              <a:endParaRPr lang="ru-RU" sz="20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436096" y="5301208"/>
              <a:ext cx="1042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 smtClean="0"/>
                <a:t>125</a:t>
              </a:r>
              <a:endParaRPr lang="ru-RU" sz="2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88224" y="5013176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/>
                  <a:cs typeface="Times New Roman"/>
                </a:rPr>
                <a:t>&gt;</a:t>
              </a:r>
              <a:r>
                <a:rPr lang="en-US" sz="2400" dirty="0" smtClean="0"/>
                <a:t>1 </a:t>
              </a:r>
              <a:endParaRPr lang="ru-RU" sz="2400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508104" y="5373216"/>
            <a:ext cx="2448272" cy="936103"/>
            <a:chOff x="4860032" y="4797152"/>
            <a:chExt cx="2448272" cy="936103"/>
          </a:xfrm>
        </p:grpSpPr>
        <p:pic>
          <p:nvPicPr>
            <p:cNvPr id="46" name="Picture 8" descr="D:\Климат\К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2857"/>
            <a:stretch>
              <a:fillRect/>
            </a:stretch>
          </p:blipFill>
          <p:spPr bwMode="auto">
            <a:xfrm>
              <a:off x="4860032" y="4797152"/>
              <a:ext cx="576064" cy="936103"/>
            </a:xfrm>
            <a:prstGeom prst="rect">
              <a:avLst/>
            </a:prstGeom>
            <a:noFill/>
          </p:spPr>
        </p:pic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5508104" y="5301208"/>
              <a:ext cx="1152128" cy="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Прямоугольник 47"/>
            <p:cNvSpPr/>
            <p:nvPr/>
          </p:nvSpPr>
          <p:spPr>
            <a:xfrm>
              <a:off x="5670135" y="4941168"/>
              <a:ext cx="57419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3</a:t>
              </a:r>
              <a:r>
                <a:rPr lang="ru-RU" sz="2000" dirty="0" smtClean="0"/>
                <a:t>00</a:t>
              </a:r>
              <a:endParaRPr lang="ru-RU" sz="20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5436096" y="5301208"/>
              <a:ext cx="10422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 smtClean="0"/>
                <a:t>750</a:t>
              </a:r>
              <a:endParaRPr lang="ru-RU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88224" y="5013176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/>
                  <a:cs typeface="Times New Roman"/>
                </a:rPr>
                <a:t>&lt;</a:t>
              </a:r>
              <a:r>
                <a:rPr lang="en-US" sz="2400" dirty="0" smtClean="0"/>
                <a:t>1 </a:t>
              </a:r>
              <a:endParaRPr lang="ru-RU" sz="2400" dirty="0"/>
            </a:p>
          </p:txBody>
        </p:sp>
      </p:grpSp>
      <p:sp>
        <p:nvSpPr>
          <p:cNvPr id="51" name="Овал 50"/>
          <p:cNvSpPr/>
          <p:nvPr/>
        </p:nvSpPr>
        <p:spPr>
          <a:xfrm>
            <a:off x="5004048" y="4797152"/>
            <a:ext cx="432048" cy="4320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52" name="Овал 51"/>
          <p:cNvSpPr/>
          <p:nvPr/>
        </p:nvSpPr>
        <p:spPr>
          <a:xfrm>
            <a:off x="5004048" y="5589240"/>
            <a:ext cx="432048" cy="4320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ru-RU" sz="2000" dirty="0"/>
          </a:p>
        </p:txBody>
      </p: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3" cstate="print">
            <a:lum bright="-6000" contrast="18000"/>
          </a:blip>
          <a:srcRect l="1952" t="2055" r="603"/>
          <a:stretch>
            <a:fillRect/>
          </a:stretch>
        </p:blipFill>
        <p:spPr bwMode="auto">
          <a:xfrm>
            <a:off x="179512" y="404664"/>
            <a:ext cx="4680520" cy="293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4" cstate="print">
            <a:lum bright="-6000" contrast="12000"/>
          </a:blip>
          <a:srcRect l="3740"/>
          <a:stretch>
            <a:fillRect/>
          </a:stretch>
        </p:blipFill>
        <p:spPr bwMode="auto">
          <a:xfrm>
            <a:off x="179512" y="3573016"/>
            <a:ext cx="4680795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Овал 42"/>
          <p:cNvSpPr/>
          <p:nvPr/>
        </p:nvSpPr>
        <p:spPr>
          <a:xfrm>
            <a:off x="2267744" y="3933056"/>
            <a:ext cx="432048" cy="4320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57" name="Овал 56"/>
          <p:cNvSpPr/>
          <p:nvPr/>
        </p:nvSpPr>
        <p:spPr>
          <a:xfrm>
            <a:off x="467544" y="4581128"/>
            <a:ext cx="432048" cy="43204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5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 - НЕТ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764704"/>
          <a:ext cx="8352928" cy="5943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10425"/>
                <a:gridCol w="4067770"/>
                <a:gridCol w="1848670"/>
                <a:gridCol w="1726063"/>
              </a:tblGrid>
              <a:tr h="414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/>
                        <a:t>№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/>
                        <a:t>Утверждения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Начало урока</a:t>
                      </a:r>
                      <a:endParaRPr lang="ru-RU" sz="200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/>
                        <a:t>Конец урока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/>
                        <a:t>Изотермы июля на равнинах протягиваются вдоль параллелей.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Да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  <a:tr h="414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2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dirty="0"/>
                        <a:t>Самые высокие </a:t>
                      </a:r>
                      <a:r>
                        <a:rPr lang="ru-RU" sz="2000" dirty="0" err="1"/>
                        <a:t>t°</a:t>
                      </a:r>
                      <a:r>
                        <a:rPr lang="ru-RU" sz="2000" dirty="0"/>
                        <a:t> в </a:t>
                      </a:r>
                      <a:r>
                        <a:rPr lang="ru-RU" sz="2000" dirty="0" err="1"/>
                        <a:t>Предкавказье</a:t>
                      </a:r>
                      <a:r>
                        <a:rPr lang="ru-RU" sz="2000" dirty="0"/>
                        <a:t>.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Нет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/>
                        <a:t>Суровость климата в зимний период увеличивается с запада на восток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Да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4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dirty="0"/>
                        <a:t>В Оймяконе зимние температуры ниже, чем на Северном Полюсе.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Да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5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dirty="0"/>
                        <a:t>Основная часть осадков выпадает в теплую половину  года.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Да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/>
                        <a:t>6</a:t>
                      </a:r>
                      <a:endParaRPr lang="ru-RU" sz="200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000" dirty="0"/>
                        <a:t>Обеспеченность влагой зависит только от осадков.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/>
                        <a:t>Нет </a:t>
                      </a:r>
                      <a:endParaRPr lang="ru-RU" sz="2000" dirty="0">
                        <a:latin typeface="Calibri"/>
                        <a:cs typeface="Times New Roman"/>
                      </a:endParaRPr>
                    </a:p>
                  </a:txBody>
                  <a:tcPr marL="68537" marR="68537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Домашнее задание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§10  с.61-64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796136" y="4725144"/>
            <a:ext cx="19442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Осадки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2276872"/>
            <a:ext cx="4104456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Воздух движется от центра к периферии по часовой стрелки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276872"/>
            <a:ext cx="439248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Воздух движется от периферии к центру против часовой стрелки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7584" y="4725144"/>
            <a:ext cx="324036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Ясная погода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484784"/>
            <a:ext cx="410445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Низкое давление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484784"/>
            <a:ext cx="439248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Высокое давление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476672"/>
            <a:ext cx="29523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Антициклон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476672"/>
            <a:ext cx="29523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Циклон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67544" y="260648"/>
            <a:ext cx="820891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6000"/>
              </a:lnSpc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Распределение тепла и влаги на территории России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6165304"/>
            <a:ext cx="585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МБОУ «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</a:rPr>
              <a:t>Едемская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ООШ»</a:t>
            </a:r>
          </a:p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Учитель географии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</a:rPr>
              <a:t>Мирошникова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Елена Владимировна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79712" y="5301208"/>
            <a:ext cx="1224136" cy="57606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выявить закономерности распределения тепла и влаги на территории России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научиться объяснять причины такого распределения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научиться устанавливать связи между элементами климата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44824"/>
            <a:ext cx="756084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климатообразующие факторы влияют на распределение тепла и влаги на территории России?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Распределение температуры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 l="845" t="986" r="909" b="23299"/>
          <a:stretch>
            <a:fillRect/>
          </a:stretch>
        </p:blipFill>
        <p:spPr bwMode="auto">
          <a:xfrm>
            <a:off x="3563888" y="836712"/>
            <a:ext cx="5256584" cy="289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4" cstate="print">
            <a:lum bright="-6000" contrast="12000"/>
          </a:blip>
          <a:srcRect l="3156" r="592" b="20930"/>
          <a:stretch>
            <a:fillRect/>
          </a:stretch>
        </p:blipFill>
        <p:spPr bwMode="auto">
          <a:xfrm>
            <a:off x="467544" y="3861048"/>
            <a:ext cx="527291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4572000" y="1628800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204864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115616" y="4509120"/>
            <a:ext cx="5040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-15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915816" y="5085184"/>
            <a:ext cx="5040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-25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355976" y="4941168"/>
            <a:ext cx="5040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-35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668344" y="1844824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4" name="Прямоугольная выноска 33"/>
          <p:cNvSpPr/>
          <p:nvPr/>
        </p:nvSpPr>
        <p:spPr>
          <a:xfrm>
            <a:off x="6084168" y="4149080"/>
            <a:ext cx="2088232" cy="864096"/>
          </a:xfrm>
          <a:prstGeom prst="wedgeRectCallout">
            <a:avLst>
              <a:gd name="adj1" fmla="val -108000"/>
              <a:gd name="adj2" fmla="val 53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Оймякон  -71</a:t>
            </a:r>
            <a:r>
              <a:rPr lang="ru-RU" dirty="0" smtClean="0">
                <a:latin typeface="Times New Roman"/>
                <a:cs typeface="Times New Roman"/>
              </a:rPr>
              <a:t>٥С</a:t>
            </a:r>
            <a:endParaRPr lang="ru-RU" dirty="0"/>
          </a:p>
        </p:txBody>
      </p:sp>
      <p:sp>
        <p:nvSpPr>
          <p:cNvPr id="35" name="Прямоугольная выноска 34"/>
          <p:cNvSpPr/>
          <p:nvPr/>
        </p:nvSpPr>
        <p:spPr>
          <a:xfrm>
            <a:off x="1115616" y="2492896"/>
            <a:ext cx="2088232" cy="864096"/>
          </a:xfrm>
          <a:prstGeom prst="wedgeRectCallout">
            <a:avLst>
              <a:gd name="adj1" fmla="val 104803"/>
              <a:gd name="adj2" fmla="val -49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Волгоград  +44</a:t>
            </a:r>
            <a:r>
              <a:rPr lang="ru-RU" dirty="0" smtClean="0">
                <a:latin typeface="Times New Roman"/>
                <a:cs typeface="Times New Roman"/>
              </a:rPr>
              <a:t>٥С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Распределение осадков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3" cstate="print">
            <a:lum bright="-6000" contrast="24000"/>
          </a:blip>
          <a:srcRect l="3740"/>
          <a:stretch>
            <a:fillRect/>
          </a:stretch>
        </p:blipFill>
        <p:spPr bwMode="auto">
          <a:xfrm>
            <a:off x="1475656" y="1340768"/>
            <a:ext cx="6227762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рямоугольник 35"/>
          <p:cNvSpPr/>
          <p:nvPr/>
        </p:nvSpPr>
        <p:spPr>
          <a:xfrm>
            <a:off x="2267744" y="2348880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600-800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491880" y="2996952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400-600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652120" y="2852936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200-400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010400" cy="523875"/>
          </a:xfrm>
        </p:spPr>
        <p:txBody>
          <a:bodyPr>
            <a:normAutofit fontScale="90000"/>
          </a:bodyPr>
          <a:lstStyle/>
          <a:p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Распределение осадков</a:t>
            </a:r>
          </a:p>
        </p:txBody>
      </p:sp>
      <p:graphicFrame>
        <p:nvGraphicFramePr>
          <p:cNvPr id="168032" name="Group 96"/>
          <p:cNvGraphicFramePr>
            <a:graphicFrameLocks noGrp="1"/>
          </p:cNvGraphicFramePr>
          <p:nvPr>
            <p:ph type="tbl" idx="1"/>
          </p:nvPr>
        </p:nvGraphicFramePr>
        <p:xfrm>
          <a:off x="539552" y="1340768"/>
          <a:ext cx="8091116" cy="41154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45558"/>
                <a:gridCol w="4045558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Причина 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Следствие 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Больше осадков на Восточно-Европейской равнине, между 55°-65°с.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ш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Дальнем Востоке осадков много, но выпадают неравномерно в течение года, и больше на восточных склонах хребтов.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севере России осадков мало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Склоны гор (Урал, Алтай, Кавказ) собирают влагу.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010400" cy="523875"/>
          </a:xfrm>
        </p:spPr>
        <p:txBody>
          <a:bodyPr>
            <a:normAutofit fontScale="90000"/>
          </a:bodyPr>
          <a:lstStyle/>
          <a:p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Распределение осадков</a:t>
            </a:r>
          </a:p>
        </p:txBody>
      </p:sp>
      <p:graphicFrame>
        <p:nvGraphicFramePr>
          <p:cNvPr id="168032" name="Group 96"/>
          <p:cNvGraphicFramePr>
            <a:graphicFrameLocks noGrp="1"/>
          </p:cNvGraphicFramePr>
          <p:nvPr>
            <p:ph type="tbl" idx="1"/>
          </p:nvPr>
        </p:nvGraphicFramePr>
        <p:xfrm>
          <a:off x="539552" y="1340768"/>
          <a:ext cx="8091116" cy="435832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45558"/>
                <a:gridCol w="4045558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Причина 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Следствие 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Западный перенос ветров, морской воздух с Атлантики, активная циклональная дея­тельность, открытость запада России к Атлантике.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Больше осадков на Восточно-Европейской равнине, между 55°-65°с.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ш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Вытянутость хребтов параллельно океану,  муссонная циркуляция.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Дальнем Востоке осадков много, но выпадают неравномерно в течение года, и больше на восточных склонах хребтов.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Холодный, сухой воздух с Северного Ледовитого океана не приносит много влаги.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севере России осадков мало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На наветренных склонах при западном переносе ветров выпадает больше осадков.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Склоны гор (Урал, Алтай, Кавказ) собирают влагу.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Увлажнение на территории России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 l="3740"/>
          <a:stretch>
            <a:fillRect/>
          </a:stretch>
        </p:blipFill>
        <p:spPr bwMode="auto">
          <a:xfrm>
            <a:off x="395536" y="1124744"/>
            <a:ext cx="8296889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ая выноска 24"/>
          <p:cNvSpPr/>
          <p:nvPr/>
        </p:nvSpPr>
        <p:spPr>
          <a:xfrm>
            <a:off x="2987824" y="1412776"/>
            <a:ext cx="1800200" cy="504056"/>
          </a:xfrm>
          <a:prstGeom prst="wedgeRectCallout">
            <a:avLst>
              <a:gd name="adj1" fmla="val 46102"/>
              <a:gd name="adj2" fmla="val 115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Тундра – 300 мм</a:t>
            </a:r>
            <a:endParaRPr lang="ru-RU" dirty="0"/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1619672" y="4653136"/>
            <a:ext cx="2952328" cy="504056"/>
          </a:xfrm>
          <a:prstGeom prst="wedgeRectCallout">
            <a:avLst>
              <a:gd name="adj1" fmla="val -56621"/>
              <a:gd name="adj2" fmla="val -30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Нижнее Поволжье – 300 мм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468</Words>
  <Application>Microsoft Office PowerPoint</Application>
  <PresentationFormat>Экран (4:3)</PresentationFormat>
  <Paragraphs>103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Распределение температуры</vt:lpstr>
      <vt:lpstr>Распределение осадков</vt:lpstr>
      <vt:lpstr>Распределение осадков</vt:lpstr>
      <vt:lpstr>Распределение осадков</vt:lpstr>
      <vt:lpstr>Увлажнение на территории России</vt:lpstr>
      <vt:lpstr>Коэффициент увлажнения</vt:lpstr>
      <vt:lpstr>ДА - НЕТ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234</cp:revision>
  <dcterms:created xsi:type="dcterms:W3CDTF">2010-11-19T17:16:13Z</dcterms:created>
  <dcterms:modified xsi:type="dcterms:W3CDTF">2012-10-23T15:44:42Z</dcterms:modified>
</cp:coreProperties>
</file>